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Plus Jakarta Sans"/>
      <p:bold r:id="rId12"/>
      <p:boldItalic r:id="rId13"/>
    </p:embeddedFont>
    <p:embeddedFont>
      <p:font typeface="Inter"/>
      <p:bold r:id="rId14"/>
      <p:boldItalic r:id="rId15"/>
    </p:embeddedFont>
    <p:embeddedFont>
      <p:font typeface="Plus Jakarta Sans Medium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font" Target="fonts/Halant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Inter-boldItalic.fntdata"/><Relationship Id="rId14" Type="http://schemas.openxmlformats.org/officeDocument/2006/relationships/font" Target="fonts/Inter-bold.fntdata"/><Relationship Id="rId17" Type="http://schemas.openxmlformats.org/officeDocument/2006/relationships/font" Target="fonts/PlusJakartaSansMedium-bold.fntdata"/><Relationship Id="rId16" Type="http://schemas.openxmlformats.org/officeDocument/2006/relationships/font" Target="fonts/PlusJakartaSansMedium-regular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PlusJakartaSansMedium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06d676eaa_0_4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206d676ea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22a8b5316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22a8b5316d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22a8b5316d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22a8b5316d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498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81" name="Google Shape;8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89" name="Google Shape;8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0" name="Google Shape;9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91" name="Google Shape;9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5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11" Type="http://schemas.openxmlformats.org/officeDocument/2006/relationships/image" Target="../media/image10.png"/><Relationship Id="rId10" Type="http://schemas.openxmlformats.org/officeDocument/2006/relationships/image" Target="../media/image6.png"/><Relationship Id="rId9" Type="http://schemas.openxmlformats.org/officeDocument/2006/relationships/image" Target="../media/image4.png"/><Relationship Id="rId5" Type="http://schemas.openxmlformats.org/officeDocument/2006/relationships/image" Target="../media/image9.png"/><Relationship Id="rId6" Type="http://schemas.openxmlformats.org/officeDocument/2006/relationships/image" Target="../media/image8.png"/><Relationship Id="rId7" Type="http://schemas.openxmlformats.org/officeDocument/2006/relationships/image" Target="../media/image11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/>
        </p:nvSpPr>
        <p:spPr>
          <a:xfrm>
            <a:off x="0" y="0"/>
            <a:ext cx="7772400" cy="1650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One-Pager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The Columbian Exchange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30" name="Google Shape;1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272" y="230997"/>
            <a:ext cx="630865" cy="26160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5"/>
          <p:cNvSpPr txBox="1"/>
          <p:nvPr/>
        </p:nvSpPr>
        <p:spPr>
          <a:xfrm>
            <a:off x="623205" y="2136071"/>
            <a:ext cx="6887400" cy="5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Create a visually appealing one-pager to summarize the significance of the Columbian Exchange.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Requirements: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map showing the exchange of at least three items that originated from each region (Europe, Africa, Americas)- 9 total items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Say-it-in-6 summarizing Columbian Exchange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At least 3 images related to the Columbian Exchange</a:t>
            </a:r>
            <a:endParaRPr sz="1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200"/>
              <a:buFont typeface="Halant"/>
              <a:buChar char="●"/>
            </a:pPr>
            <a:r>
              <a:rPr lang="en" sz="1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A short poem or rap about the Columbian Exchange (5 lines)</a:t>
            </a:r>
            <a:endParaRPr b="1"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/>
          <p:nvPr/>
        </p:nvSpPr>
        <p:spPr>
          <a:xfrm>
            <a:off x="1638151" y="335160"/>
            <a:ext cx="3197151" cy="4575529"/>
          </a:xfrm>
          <a:custGeom>
            <a:rect b="b" l="l" r="r" t="t"/>
            <a:pathLst>
              <a:path extrusionOk="0" h="4575529" w="3197151">
                <a:moveTo>
                  <a:pt x="0" y="0"/>
                </a:moveTo>
                <a:lnTo>
                  <a:pt x="3197151" y="0"/>
                </a:lnTo>
                <a:lnTo>
                  <a:pt x="3197151" y="4575529"/>
                </a:lnTo>
                <a:lnTo>
                  <a:pt x="0" y="45755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26"/>
          <p:cNvSpPr/>
          <p:nvPr/>
        </p:nvSpPr>
        <p:spPr>
          <a:xfrm>
            <a:off x="5581936" y="-324807"/>
            <a:ext cx="6534764" cy="5154295"/>
          </a:xfrm>
          <a:custGeom>
            <a:rect b="b" l="l" r="r" t="t"/>
            <a:pathLst>
              <a:path extrusionOk="0" h="5154295" w="6534764">
                <a:moveTo>
                  <a:pt x="0" y="0"/>
                </a:moveTo>
                <a:lnTo>
                  <a:pt x="6534763" y="0"/>
                </a:lnTo>
                <a:lnTo>
                  <a:pt x="6534763" y="5154295"/>
                </a:lnTo>
                <a:lnTo>
                  <a:pt x="0" y="51542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8" name="Google Shape;138;p26"/>
          <p:cNvSpPr txBox="1"/>
          <p:nvPr/>
        </p:nvSpPr>
        <p:spPr>
          <a:xfrm>
            <a:off x="1911593" y="9173922"/>
            <a:ext cx="550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 Columbian Exchange</a:t>
            </a:r>
            <a:endParaRPr/>
          </a:p>
        </p:txBody>
      </p:sp>
      <p:grpSp>
        <p:nvGrpSpPr>
          <p:cNvPr id="139" name="Google Shape;139;p26"/>
          <p:cNvGrpSpPr/>
          <p:nvPr/>
        </p:nvGrpSpPr>
        <p:grpSpPr>
          <a:xfrm>
            <a:off x="232164" y="2460676"/>
            <a:ext cx="2807544" cy="1501377"/>
            <a:chOff x="0" y="-47625"/>
            <a:chExt cx="824100" cy="440700"/>
          </a:xfrm>
        </p:grpSpPr>
        <p:sp>
          <p:nvSpPr>
            <p:cNvPr id="140" name="Google Shape;140;p26"/>
            <p:cNvSpPr/>
            <p:nvPr/>
          </p:nvSpPr>
          <p:spPr>
            <a:xfrm>
              <a:off x="0" y="0"/>
              <a:ext cx="824015" cy="393061"/>
            </a:xfrm>
            <a:custGeom>
              <a:rect b="b" l="l" r="r" t="t"/>
              <a:pathLst>
                <a:path extrusionOk="0" h="393061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267790"/>
                  </a:lnTo>
                  <a:cubicBezTo>
                    <a:pt x="824015" y="336975"/>
                    <a:pt x="767929" y="393061"/>
                    <a:pt x="698743" y="393061"/>
                  </a:cubicBezTo>
                  <a:lnTo>
                    <a:pt x="125272" y="393061"/>
                  </a:lnTo>
                  <a:cubicBezTo>
                    <a:pt x="56086" y="393061"/>
                    <a:pt x="0" y="336975"/>
                    <a:pt x="0" y="267790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E95C3D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26"/>
            <p:cNvSpPr txBox="1"/>
            <p:nvPr/>
          </p:nvSpPr>
          <p:spPr>
            <a:xfrm>
              <a:off x="0" y="-47625"/>
              <a:ext cx="824100" cy="44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55555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2" name="Google Shape;142;p26"/>
          <p:cNvSpPr txBox="1"/>
          <p:nvPr/>
        </p:nvSpPr>
        <p:spPr>
          <a:xfrm>
            <a:off x="414069" y="2115824"/>
            <a:ext cx="17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Say-it-in-6</a:t>
            </a:r>
            <a:endParaRPr/>
          </a:p>
        </p:txBody>
      </p:sp>
      <p:grpSp>
        <p:nvGrpSpPr>
          <p:cNvPr id="143" name="Google Shape;143;p26"/>
          <p:cNvGrpSpPr/>
          <p:nvPr/>
        </p:nvGrpSpPr>
        <p:grpSpPr>
          <a:xfrm>
            <a:off x="4584322" y="5101189"/>
            <a:ext cx="2807544" cy="3447852"/>
            <a:chOff x="0" y="0"/>
            <a:chExt cx="824100" cy="1012050"/>
          </a:xfrm>
        </p:grpSpPr>
        <p:sp>
          <p:nvSpPr>
            <p:cNvPr id="144" name="Google Shape;144;p26"/>
            <p:cNvSpPr/>
            <p:nvPr/>
          </p:nvSpPr>
          <p:spPr>
            <a:xfrm>
              <a:off x="0" y="0"/>
              <a:ext cx="824015" cy="1011955"/>
            </a:xfrm>
            <a:custGeom>
              <a:rect b="b" l="l" r="r" t="t"/>
              <a:pathLst>
                <a:path extrusionOk="0" h="1011955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886684"/>
                  </a:lnTo>
                  <a:cubicBezTo>
                    <a:pt x="824015" y="955869"/>
                    <a:pt x="767929" y="1011955"/>
                    <a:pt x="698743" y="1011955"/>
                  </a:cubicBezTo>
                  <a:lnTo>
                    <a:pt x="125272" y="1011955"/>
                  </a:lnTo>
                  <a:cubicBezTo>
                    <a:pt x="56086" y="1011955"/>
                    <a:pt x="0" y="955869"/>
                    <a:pt x="0" y="886684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6484F3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6"/>
            <p:cNvSpPr txBox="1"/>
            <p:nvPr/>
          </p:nvSpPr>
          <p:spPr>
            <a:xfrm>
              <a:off x="0" y="19050"/>
              <a:ext cx="824100" cy="99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.</a:t>
              </a:r>
              <a:endParaRPr/>
            </a:p>
          </p:txBody>
        </p:sp>
      </p:grpSp>
      <p:sp>
        <p:nvSpPr>
          <p:cNvPr id="146" name="Google Shape;146;p26"/>
          <p:cNvSpPr txBox="1"/>
          <p:nvPr/>
        </p:nvSpPr>
        <p:spPr>
          <a:xfrm>
            <a:off x="4665923" y="4504924"/>
            <a:ext cx="160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6484F3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Poem/Rap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/>
          <p:nvPr/>
        </p:nvSpPr>
        <p:spPr>
          <a:xfrm>
            <a:off x="1638151" y="335160"/>
            <a:ext cx="3197151" cy="4575529"/>
          </a:xfrm>
          <a:custGeom>
            <a:rect b="b" l="l" r="r" t="t"/>
            <a:pathLst>
              <a:path extrusionOk="0" h="4575529" w="3197151">
                <a:moveTo>
                  <a:pt x="0" y="0"/>
                </a:moveTo>
                <a:lnTo>
                  <a:pt x="3197151" y="0"/>
                </a:lnTo>
                <a:lnTo>
                  <a:pt x="3197151" y="4575529"/>
                </a:lnTo>
                <a:lnTo>
                  <a:pt x="0" y="457552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27"/>
          <p:cNvSpPr/>
          <p:nvPr/>
        </p:nvSpPr>
        <p:spPr>
          <a:xfrm>
            <a:off x="5581936" y="-324807"/>
            <a:ext cx="6534764" cy="5154295"/>
          </a:xfrm>
          <a:custGeom>
            <a:rect b="b" l="l" r="r" t="t"/>
            <a:pathLst>
              <a:path extrusionOk="0" h="5154295" w="6534764">
                <a:moveTo>
                  <a:pt x="0" y="0"/>
                </a:moveTo>
                <a:lnTo>
                  <a:pt x="6534763" y="0"/>
                </a:lnTo>
                <a:lnTo>
                  <a:pt x="6534763" y="5154295"/>
                </a:lnTo>
                <a:lnTo>
                  <a:pt x="0" y="515429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27"/>
          <p:cNvSpPr/>
          <p:nvPr/>
        </p:nvSpPr>
        <p:spPr>
          <a:xfrm rot="-948463">
            <a:off x="3478460" y="1281314"/>
            <a:ext cx="2289264" cy="380590"/>
          </a:xfrm>
          <a:custGeom>
            <a:rect b="b" l="l" r="r" t="t"/>
            <a:pathLst>
              <a:path extrusionOk="0" h="380464" w="2288506">
                <a:moveTo>
                  <a:pt x="0" y="0"/>
                </a:moveTo>
                <a:lnTo>
                  <a:pt x="2288505" y="0"/>
                </a:lnTo>
                <a:lnTo>
                  <a:pt x="2288505" y="380464"/>
                </a:lnTo>
                <a:lnTo>
                  <a:pt x="0" y="38046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4" name="Google Shape;154;p27"/>
          <p:cNvSpPr/>
          <p:nvPr/>
        </p:nvSpPr>
        <p:spPr>
          <a:xfrm flipH="1" rot="-948463">
            <a:off x="3689803" y="1565260"/>
            <a:ext cx="2289264" cy="380590"/>
          </a:xfrm>
          <a:custGeom>
            <a:rect b="b" l="l" r="r" t="t"/>
            <a:pathLst>
              <a:path extrusionOk="0" h="380464" w="2288506">
                <a:moveTo>
                  <a:pt x="2288505" y="0"/>
                </a:moveTo>
                <a:lnTo>
                  <a:pt x="0" y="0"/>
                </a:lnTo>
                <a:lnTo>
                  <a:pt x="0" y="380464"/>
                </a:lnTo>
                <a:lnTo>
                  <a:pt x="2288505" y="380464"/>
                </a:lnTo>
                <a:lnTo>
                  <a:pt x="2288505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27"/>
          <p:cNvSpPr/>
          <p:nvPr/>
        </p:nvSpPr>
        <p:spPr>
          <a:xfrm rot="-5666558">
            <a:off x="5928404" y="1650620"/>
            <a:ext cx="1386675" cy="230535"/>
          </a:xfrm>
          <a:custGeom>
            <a:rect b="b" l="l" r="r" t="t"/>
            <a:pathLst>
              <a:path extrusionOk="0" h="230418" w="1385974">
                <a:moveTo>
                  <a:pt x="0" y="0"/>
                </a:moveTo>
                <a:lnTo>
                  <a:pt x="1385974" y="0"/>
                </a:lnTo>
                <a:lnTo>
                  <a:pt x="1385974" y="230419"/>
                </a:lnTo>
                <a:lnTo>
                  <a:pt x="0" y="23041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27"/>
          <p:cNvSpPr/>
          <p:nvPr/>
        </p:nvSpPr>
        <p:spPr>
          <a:xfrm flipH="1" rot="-5666558">
            <a:off x="6124455" y="1559397"/>
            <a:ext cx="1386675" cy="230535"/>
          </a:xfrm>
          <a:custGeom>
            <a:rect b="b" l="l" r="r" t="t"/>
            <a:pathLst>
              <a:path extrusionOk="0" h="230418" w="1385974">
                <a:moveTo>
                  <a:pt x="1385974" y="0"/>
                </a:moveTo>
                <a:lnTo>
                  <a:pt x="0" y="0"/>
                </a:lnTo>
                <a:lnTo>
                  <a:pt x="0" y="230418"/>
                </a:lnTo>
                <a:lnTo>
                  <a:pt x="1385974" y="230418"/>
                </a:lnTo>
                <a:lnTo>
                  <a:pt x="1385974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7" name="Google Shape;157;p27"/>
          <p:cNvSpPr/>
          <p:nvPr/>
        </p:nvSpPr>
        <p:spPr>
          <a:xfrm flipH="1" rot="60154">
            <a:off x="4060905" y="2822920"/>
            <a:ext cx="2288856" cy="380522"/>
          </a:xfrm>
          <a:custGeom>
            <a:rect b="b" l="l" r="r" t="t"/>
            <a:pathLst>
              <a:path extrusionOk="0" h="380464" w="2288506">
                <a:moveTo>
                  <a:pt x="2288506" y="0"/>
                </a:moveTo>
                <a:lnTo>
                  <a:pt x="0" y="0"/>
                </a:lnTo>
                <a:lnTo>
                  <a:pt x="0" y="380464"/>
                </a:lnTo>
                <a:lnTo>
                  <a:pt x="2288506" y="380464"/>
                </a:lnTo>
                <a:lnTo>
                  <a:pt x="2288506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8" name="Google Shape;158;p27"/>
          <p:cNvSpPr/>
          <p:nvPr/>
        </p:nvSpPr>
        <p:spPr>
          <a:xfrm>
            <a:off x="6590575" y="3493559"/>
            <a:ext cx="605378" cy="468464"/>
          </a:xfrm>
          <a:custGeom>
            <a:rect b="b" l="l" r="r" t="t"/>
            <a:pathLst>
              <a:path extrusionOk="0" h="468464" w="605378">
                <a:moveTo>
                  <a:pt x="0" y="0"/>
                </a:moveTo>
                <a:lnTo>
                  <a:pt x="605378" y="0"/>
                </a:lnTo>
                <a:lnTo>
                  <a:pt x="605378" y="468463"/>
                </a:lnTo>
                <a:lnTo>
                  <a:pt x="0" y="4684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9" name="Google Shape;159;p27"/>
          <p:cNvSpPr/>
          <p:nvPr/>
        </p:nvSpPr>
        <p:spPr>
          <a:xfrm>
            <a:off x="3039454" y="413726"/>
            <a:ext cx="860911" cy="846921"/>
          </a:xfrm>
          <a:custGeom>
            <a:rect b="b" l="l" r="r" t="t"/>
            <a:pathLst>
              <a:path extrusionOk="0" h="846921" w="860911">
                <a:moveTo>
                  <a:pt x="0" y="0"/>
                </a:moveTo>
                <a:lnTo>
                  <a:pt x="860911" y="0"/>
                </a:lnTo>
                <a:lnTo>
                  <a:pt x="860911" y="846922"/>
                </a:lnTo>
                <a:lnTo>
                  <a:pt x="0" y="84692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0" name="Google Shape;160;p27"/>
          <p:cNvSpPr/>
          <p:nvPr/>
        </p:nvSpPr>
        <p:spPr>
          <a:xfrm>
            <a:off x="5739012" y="290360"/>
            <a:ext cx="774698" cy="776109"/>
          </a:xfrm>
          <a:custGeom>
            <a:rect b="b" l="l" r="r" t="t"/>
            <a:pathLst>
              <a:path extrusionOk="0" h="776109" w="774698">
                <a:moveTo>
                  <a:pt x="0" y="0"/>
                </a:moveTo>
                <a:lnTo>
                  <a:pt x="774697" y="0"/>
                </a:lnTo>
                <a:lnTo>
                  <a:pt x="774697" y="776108"/>
                </a:lnTo>
                <a:lnTo>
                  <a:pt x="0" y="77610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1" name="Google Shape;161;p27"/>
          <p:cNvSpPr/>
          <p:nvPr/>
        </p:nvSpPr>
        <p:spPr>
          <a:xfrm>
            <a:off x="7138032" y="858871"/>
            <a:ext cx="564445" cy="661929"/>
          </a:xfrm>
          <a:custGeom>
            <a:rect b="b" l="l" r="r" t="t"/>
            <a:pathLst>
              <a:path extrusionOk="0" h="661929" w="564445">
                <a:moveTo>
                  <a:pt x="0" y="0"/>
                </a:moveTo>
                <a:lnTo>
                  <a:pt x="564444" y="0"/>
                </a:lnTo>
                <a:lnTo>
                  <a:pt x="564444" y="661928"/>
                </a:lnTo>
                <a:lnTo>
                  <a:pt x="0" y="6619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2" name="Google Shape;162;p27"/>
          <p:cNvSpPr/>
          <p:nvPr/>
        </p:nvSpPr>
        <p:spPr>
          <a:xfrm>
            <a:off x="400950" y="4162047"/>
            <a:ext cx="3485250" cy="4006035"/>
          </a:xfrm>
          <a:custGeom>
            <a:rect b="b" l="l" r="r" t="t"/>
            <a:pathLst>
              <a:path extrusionOk="0" h="4006035" w="3485250">
                <a:moveTo>
                  <a:pt x="0" y="0"/>
                </a:moveTo>
                <a:lnTo>
                  <a:pt x="3485250" y="0"/>
                </a:lnTo>
                <a:lnTo>
                  <a:pt x="3485250" y="4006035"/>
                </a:lnTo>
                <a:lnTo>
                  <a:pt x="0" y="400603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27"/>
          <p:cNvSpPr/>
          <p:nvPr/>
        </p:nvSpPr>
        <p:spPr>
          <a:xfrm>
            <a:off x="5775237" y="1952702"/>
            <a:ext cx="605378" cy="421494"/>
          </a:xfrm>
          <a:custGeom>
            <a:rect b="b" l="l" r="r" t="t"/>
            <a:pathLst>
              <a:path extrusionOk="0" h="421494" w="605378">
                <a:moveTo>
                  <a:pt x="0" y="0"/>
                </a:moveTo>
                <a:lnTo>
                  <a:pt x="605378" y="0"/>
                </a:lnTo>
                <a:lnTo>
                  <a:pt x="605378" y="421494"/>
                </a:lnTo>
                <a:lnTo>
                  <a:pt x="0" y="42149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4" name="Google Shape;164;p27"/>
          <p:cNvGrpSpPr/>
          <p:nvPr/>
        </p:nvGrpSpPr>
        <p:grpSpPr>
          <a:xfrm>
            <a:off x="232164" y="2460676"/>
            <a:ext cx="2807544" cy="1501377"/>
            <a:chOff x="0" y="-47625"/>
            <a:chExt cx="824100" cy="440700"/>
          </a:xfrm>
        </p:grpSpPr>
        <p:sp>
          <p:nvSpPr>
            <p:cNvPr id="165" name="Google Shape;165;p27"/>
            <p:cNvSpPr/>
            <p:nvPr/>
          </p:nvSpPr>
          <p:spPr>
            <a:xfrm>
              <a:off x="0" y="0"/>
              <a:ext cx="824015" cy="393061"/>
            </a:xfrm>
            <a:custGeom>
              <a:rect b="b" l="l" r="r" t="t"/>
              <a:pathLst>
                <a:path extrusionOk="0" h="393061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267790"/>
                  </a:lnTo>
                  <a:cubicBezTo>
                    <a:pt x="824015" y="336975"/>
                    <a:pt x="767929" y="393061"/>
                    <a:pt x="698743" y="393061"/>
                  </a:cubicBezTo>
                  <a:lnTo>
                    <a:pt x="125272" y="393061"/>
                  </a:lnTo>
                  <a:cubicBezTo>
                    <a:pt x="56086" y="393061"/>
                    <a:pt x="0" y="336975"/>
                    <a:pt x="0" y="267790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E95C3D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27"/>
            <p:cNvSpPr txBox="1"/>
            <p:nvPr/>
          </p:nvSpPr>
          <p:spPr>
            <a:xfrm>
              <a:off x="0" y="-47625"/>
              <a:ext cx="824100" cy="44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0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Exchange Goods, Ideas Across Hemispheres</a:t>
              </a:r>
              <a:endParaRPr/>
            </a:p>
          </p:txBody>
        </p:sp>
      </p:grpSp>
      <p:sp>
        <p:nvSpPr>
          <p:cNvPr id="167" name="Google Shape;167;p27"/>
          <p:cNvSpPr txBox="1"/>
          <p:nvPr/>
        </p:nvSpPr>
        <p:spPr>
          <a:xfrm>
            <a:off x="1911593" y="9173922"/>
            <a:ext cx="55086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The Columbian Exchange</a:t>
            </a:r>
            <a:endParaRPr/>
          </a:p>
        </p:txBody>
      </p:sp>
      <p:sp>
        <p:nvSpPr>
          <p:cNvPr id="168" name="Google Shape;168;p27"/>
          <p:cNvSpPr txBox="1"/>
          <p:nvPr/>
        </p:nvSpPr>
        <p:spPr>
          <a:xfrm rot="-870780">
            <a:off x="3117530" y="1254736"/>
            <a:ext cx="2124904" cy="1846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Potatoes, Sugar, Tobacco</a:t>
            </a:r>
            <a:endParaRPr/>
          </a:p>
        </p:txBody>
      </p:sp>
      <p:sp>
        <p:nvSpPr>
          <p:cNvPr id="169" name="Google Shape;169;p27"/>
          <p:cNvSpPr txBox="1"/>
          <p:nvPr/>
        </p:nvSpPr>
        <p:spPr>
          <a:xfrm rot="-870780">
            <a:off x="4136376" y="1706103"/>
            <a:ext cx="2124904" cy="18467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Luxury Goods, Disease</a:t>
            </a:r>
            <a:endParaRPr/>
          </a:p>
        </p:txBody>
      </p:sp>
      <p:sp>
        <p:nvSpPr>
          <p:cNvPr id="170" name="Google Shape;170;p27"/>
          <p:cNvSpPr txBox="1"/>
          <p:nvPr/>
        </p:nvSpPr>
        <p:spPr>
          <a:xfrm>
            <a:off x="4423580" y="3107200"/>
            <a:ext cx="2631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Coffee, Okra, Enslaved Africans</a:t>
            </a:r>
            <a:endParaRPr/>
          </a:p>
        </p:txBody>
      </p:sp>
      <p:sp>
        <p:nvSpPr>
          <p:cNvPr id="171" name="Google Shape;171;p27"/>
          <p:cNvSpPr txBox="1"/>
          <p:nvPr/>
        </p:nvSpPr>
        <p:spPr>
          <a:xfrm rot="5243670">
            <a:off x="6017702" y="1215200"/>
            <a:ext cx="2124997" cy="18469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Guns, Manufactured Goods</a:t>
            </a:r>
            <a:endParaRPr/>
          </a:p>
        </p:txBody>
      </p:sp>
      <p:sp>
        <p:nvSpPr>
          <p:cNvPr id="172" name="Google Shape;172;p27"/>
          <p:cNvSpPr txBox="1"/>
          <p:nvPr/>
        </p:nvSpPr>
        <p:spPr>
          <a:xfrm rot="5144974">
            <a:off x="5464138" y="2158004"/>
            <a:ext cx="2125045" cy="1846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Ivory, Gold, Spices</a:t>
            </a:r>
            <a:endParaRPr/>
          </a:p>
        </p:txBody>
      </p:sp>
      <p:sp>
        <p:nvSpPr>
          <p:cNvPr id="173" name="Google Shape;173;p27"/>
          <p:cNvSpPr txBox="1"/>
          <p:nvPr/>
        </p:nvSpPr>
        <p:spPr>
          <a:xfrm>
            <a:off x="414069" y="2115824"/>
            <a:ext cx="174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E95C3D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Say-it-in-6</a:t>
            </a:r>
            <a:endParaRPr/>
          </a:p>
        </p:txBody>
      </p:sp>
      <p:grpSp>
        <p:nvGrpSpPr>
          <p:cNvPr id="174" name="Google Shape;174;p27"/>
          <p:cNvGrpSpPr/>
          <p:nvPr/>
        </p:nvGrpSpPr>
        <p:grpSpPr>
          <a:xfrm>
            <a:off x="4423575" y="4910700"/>
            <a:ext cx="2968004" cy="4060003"/>
            <a:chOff x="-47185" y="0"/>
            <a:chExt cx="871200" cy="1129347"/>
          </a:xfrm>
        </p:grpSpPr>
        <p:sp>
          <p:nvSpPr>
            <p:cNvPr id="175" name="Google Shape;175;p27"/>
            <p:cNvSpPr/>
            <p:nvPr/>
          </p:nvSpPr>
          <p:spPr>
            <a:xfrm>
              <a:off x="0" y="0"/>
              <a:ext cx="824015" cy="1011955"/>
            </a:xfrm>
            <a:custGeom>
              <a:rect b="b" l="l" r="r" t="t"/>
              <a:pathLst>
                <a:path extrusionOk="0" h="1011955" w="824015">
                  <a:moveTo>
                    <a:pt x="125272" y="0"/>
                  </a:moveTo>
                  <a:lnTo>
                    <a:pt x="698743" y="0"/>
                  </a:lnTo>
                  <a:cubicBezTo>
                    <a:pt x="767929" y="0"/>
                    <a:pt x="824015" y="56086"/>
                    <a:pt x="824015" y="125272"/>
                  </a:cubicBezTo>
                  <a:lnTo>
                    <a:pt x="824015" y="886684"/>
                  </a:lnTo>
                  <a:cubicBezTo>
                    <a:pt x="824015" y="955869"/>
                    <a:pt x="767929" y="1011955"/>
                    <a:pt x="698743" y="1011955"/>
                  </a:cubicBezTo>
                  <a:lnTo>
                    <a:pt x="125272" y="1011955"/>
                  </a:lnTo>
                  <a:cubicBezTo>
                    <a:pt x="56086" y="1011955"/>
                    <a:pt x="0" y="955869"/>
                    <a:pt x="0" y="886684"/>
                  </a:cubicBezTo>
                  <a:lnTo>
                    <a:pt x="0" y="125272"/>
                  </a:lnTo>
                  <a:cubicBezTo>
                    <a:pt x="0" y="56086"/>
                    <a:pt x="56086" y="0"/>
                    <a:pt x="125272" y="0"/>
                  </a:cubicBezTo>
                  <a:close/>
                </a:path>
              </a:pathLst>
            </a:custGeom>
            <a:solidFill>
              <a:srgbClr val="FFFFFF"/>
            </a:solidFill>
            <a:ln cap="rnd" cmpd="sng" w="38100">
              <a:solidFill>
                <a:srgbClr val="6484F3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7"/>
            <p:cNvSpPr txBox="1"/>
            <p:nvPr/>
          </p:nvSpPr>
          <p:spPr>
            <a:xfrm>
              <a:off x="-47185" y="19047"/>
              <a:ext cx="871200" cy="111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The Columbian Exchange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occurred between the Old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a</a:t>
              </a:r>
              <a:r>
                <a:rPr b="1" lang="en" sz="1200">
                  <a:latin typeface="Plus Jakarta Sans"/>
                  <a:ea typeface="Plus Jakarta Sans"/>
                  <a:cs typeface="Plus Jakarta Sans"/>
                  <a:sym typeface="Plus Jakarta Sans"/>
                </a:rPr>
                <a:t>n</a:t>
              </a: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d the New World;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Involving crops, luxury goods, and diseases, numerous changes and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even tragedies unfurled;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New food items like the potato introduced to Europe led to a population boom;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While diseases like smallpox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brought to the Americas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spelled doom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Ultimately this newfound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occurrence changed the world </a:t>
              </a:r>
              <a:endParaRPr b="1" i="0" sz="1200" u="none" cap="none" strike="noStrike">
                <a:solidFill>
                  <a:srgbClr val="000000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200" u="none" cap="none" strike="noStrike">
                  <a:solidFill>
                    <a:srgbClr val="000000"/>
                  </a:solidFill>
                  <a:latin typeface="Plus Jakarta Sans"/>
                  <a:ea typeface="Plus Jakarta Sans"/>
                  <a:cs typeface="Plus Jakarta Sans"/>
                  <a:sym typeface="Plus Jakarta Sans"/>
                </a:rPr>
                <a:t>as we know it.</a:t>
              </a:r>
              <a:endParaRPr/>
            </a:p>
          </p:txBody>
        </p:sp>
      </p:grpSp>
      <p:sp>
        <p:nvSpPr>
          <p:cNvPr id="177" name="Google Shape;177;p27"/>
          <p:cNvSpPr txBox="1"/>
          <p:nvPr/>
        </p:nvSpPr>
        <p:spPr>
          <a:xfrm>
            <a:off x="4835302" y="4504924"/>
            <a:ext cx="864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6484F3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Poem</a:t>
            </a:r>
            <a:endParaRPr/>
          </a:p>
        </p:txBody>
      </p:sp>
      <p:sp>
        <p:nvSpPr>
          <p:cNvPr id="178" name="Google Shape;178;p27"/>
          <p:cNvSpPr txBox="1"/>
          <p:nvPr/>
        </p:nvSpPr>
        <p:spPr>
          <a:xfrm>
            <a:off x="302256" y="8225232"/>
            <a:ext cx="3682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400" u="none" cap="none" strike="noStrike">
                <a:solidFill>
                  <a:srgbClr val="38E0A4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Christopher Columbus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